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1B91-6638-4052-BD02-110713C11CD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D2EB-95FE-4200-A1DD-4D0BA1C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1B91-6638-4052-BD02-110713C11CD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D2EB-95FE-4200-A1DD-4D0BA1C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1B91-6638-4052-BD02-110713C11CD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D2EB-95FE-4200-A1DD-4D0BA1C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2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1B91-6638-4052-BD02-110713C11CD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D2EB-95FE-4200-A1DD-4D0BA1C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1B91-6638-4052-BD02-110713C11CD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D2EB-95FE-4200-A1DD-4D0BA1C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5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1B91-6638-4052-BD02-110713C11CD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D2EB-95FE-4200-A1DD-4D0BA1C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4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1B91-6638-4052-BD02-110713C11CD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D2EB-95FE-4200-A1DD-4D0BA1C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1B91-6638-4052-BD02-110713C11CD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D2EB-95FE-4200-A1DD-4D0BA1C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1B91-6638-4052-BD02-110713C11CD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D2EB-95FE-4200-A1DD-4D0BA1C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1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1B91-6638-4052-BD02-110713C11CD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D2EB-95FE-4200-A1DD-4D0BA1C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5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1B91-6638-4052-BD02-110713C11CD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D2EB-95FE-4200-A1DD-4D0BA1C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9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11B91-6638-4052-BD02-110713C11CD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5D2EB-95FE-4200-A1DD-4D0BA1C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7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600908"/>
              </p:ext>
            </p:extLst>
          </p:nvPr>
        </p:nvGraphicFramePr>
        <p:xfrm>
          <a:off x="92075" y="92075"/>
          <a:ext cx="11151181" cy="6373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resentation" r:id="rId3" imgW="6094446" imgH="3427562" progId="PowerPoint.Show.12">
                  <p:embed/>
                </p:oleObj>
              </mc:Choice>
              <mc:Fallback>
                <p:oleObj name="Presentation" r:id="rId3" imgW="6094446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1151181" cy="6373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7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REACTIA ACIZILOR CU OXIZII ACIZI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Acid </a:t>
            </a:r>
            <a:r>
              <a:rPr lang="en-US" dirty="0" err="1" smtClean="0">
                <a:solidFill>
                  <a:srgbClr val="7030A0"/>
                </a:solidFill>
              </a:rPr>
              <a:t>clorhidric</a:t>
            </a:r>
            <a:r>
              <a:rPr lang="en-US" dirty="0" smtClean="0">
                <a:solidFill>
                  <a:srgbClr val="7030A0"/>
                </a:solidFill>
              </a:rPr>
              <a:t>                                               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2HCl +</a:t>
            </a:r>
            <a:r>
              <a:rPr lang="en-US" dirty="0" err="1" smtClean="0">
                <a:solidFill>
                  <a:srgbClr val="7030A0"/>
                </a:solidFill>
              </a:rPr>
              <a:t>CaO</a:t>
            </a:r>
            <a:r>
              <a:rPr lang="en-US" dirty="0" smtClean="0">
                <a:solidFill>
                  <a:srgbClr val="7030A0"/>
                </a:solidFill>
              </a:rPr>
              <a:t> =CaCl</a:t>
            </a:r>
            <a:r>
              <a:rPr lang="en-US" baseline="-25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+H</a:t>
            </a:r>
            <a:r>
              <a:rPr lang="en-US" baseline="-25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O</a:t>
            </a:r>
            <a:endParaRPr lang="en-US" dirty="0"/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H</a:t>
            </a:r>
            <a:r>
              <a:rPr lang="en-US" sz="3200" baseline="-25000" dirty="0">
                <a:solidFill>
                  <a:srgbClr val="7030A0"/>
                </a:solidFill>
              </a:rPr>
              <a:t>2</a:t>
            </a:r>
            <a:r>
              <a:rPr lang="en-US" sz="3200" dirty="0">
                <a:solidFill>
                  <a:srgbClr val="7030A0"/>
                </a:solidFill>
              </a:rPr>
              <a:t>SO</a:t>
            </a:r>
            <a:r>
              <a:rPr lang="en-US" sz="3200" baseline="-25000" dirty="0">
                <a:solidFill>
                  <a:srgbClr val="7030A0"/>
                </a:solidFill>
              </a:rPr>
              <a:t>4</a:t>
            </a:r>
            <a:r>
              <a:rPr lang="en-US" baseline="-25000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+</a:t>
            </a:r>
            <a:r>
              <a:rPr lang="en-US" dirty="0" err="1">
                <a:solidFill>
                  <a:srgbClr val="7030A0"/>
                </a:solidFill>
              </a:rPr>
              <a:t>CaO</a:t>
            </a:r>
            <a:r>
              <a:rPr lang="en-US" dirty="0">
                <a:solidFill>
                  <a:srgbClr val="7030A0"/>
                </a:solidFill>
              </a:rPr>
              <a:t>= CaSO</a:t>
            </a:r>
            <a:r>
              <a:rPr lang="en-US" baseline="-25000" dirty="0">
                <a:solidFill>
                  <a:srgbClr val="7030A0"/>
                </a:solidFill>
              </a:rPr>
              <a:t>4 </a:t>
            </a:r>
            <a:r>
              <a:rPr lang="en-US" dirty="0">
                <a:solidFill>
                  <a:srgbClr val="7030A0"/>
                </a:solidFill>
              </a:rPr>
              <a:t>+H2O</a:t>
            </a:r>
          </a:p>
          <a:p>
            <a:r>
              <a:rPr lang="en-US" dirty="0">
                <a:solidFill>
                  <a:srgbClr val="7030A0"/>
                </a:solidFill>
              </a:rPr>
              <a:t>Acid sulfuric   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an 3"/>
          <p:cNvSpPr/>
          <p:nvPr/>
        </p:nvSpPr>
        <p:spPr>
          <a:xfrm>
            <a:off x="6915150" y="4067175"/>
            <a:ext cx="666750" cy="17781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1400" dirty="0"/>
              <a:t>H</a:t>
            </a:r>
            <a:r>
              <a:rPr lang="en-US" sz="1400" baseline="-25000" dirty="0"/>
              <a:t>2</a:t>
            </a:r>
            <a:r>
              <a:rPr lang="en-US" sz="1400" dirty="0"/>
              <a:t>SO</a:t>
            </a:r>
            <a:r>
              <a:rPr lang="en-US" sz="1400" baseline="-25000" dirty="0"/>
              <a:t>4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err="1" smtClean="0"/>
              <a:t>CaO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08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-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rgbClr val="FF0000"/>
                </a:solidFill>
              </a:rPr>
              <a:t>eactia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acizilor</a:t>
            </a:r>
            <a:r>
              <a:rPr lang="en-US" dirty="0">
                <a:solidFill>
                  <a:srgbClr val="FF0000"/>
                </a:solidFill>
              </a:rPr>
              <a:t> cu </a:t>
            </a:r>
            <a:r>
              <a:rPr lang="en-US" dirty="0" err="1">
                <a:solidFill>
                  <a:srgbClr val="FF0000"/>
                </a:solidFill>
              </a:rPr>
              <a:t>bazele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reactie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Neutralizare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NaOH</a:t>
            </a:r>
            <a:r>
              <a:rPr lang="en-US" dirty="0"/>
              <a:t> +</a:t>
            </a:r>
            <a:r>
              <a:rPr lang="en-US" dirty="0" err="1"/>
              <a:t>HCl</a:t>
            </a:r>
            <a:r>
              <a:rPr lang="en-US" dirty="0"/>
              <a:t> = </a:t>
            </a:r>
            <a:r>
              <a:rPr lang="en-US" dirty="0" err="1"/>
              <a:t>NaCl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endParaRPr lang="en-US" dirty="0"/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+</a:t>
            </a:r>
            <a:r>
              <a:rPr lang="en-US" dirty="0" err="1"/>
              <a:t>NaOH</a:t>
            </a:r>
            <a:r>
              <a:rPr lang="en-US" dirty="0"/>
              <a:t>=Na2SO4+H2O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ACTIUNEA INDICATORILOR ASUPRA ACIZILOR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>
                <a:solidFill>
                  <a:srgbClr val="002060"/>
                </a:solidFill>
              </a:rPr>
              <a:t>turnesolul</a:t>
            </a:r>
            <a:r>
              <a:rPr lang="en-US" dirty="0"/>
              <a:t> in </a:t>
            </a:r>
            <a:r>
              <a:rPr lang="en-US" dirty="0" err="1"/>
              <a:t>mediu</a:t>
            </a:r>
            <a:r>
              <a:rPr lang="en-US" dirty="0"/>
              <a:t> acid se </a:t>
            </a:r>
            <a:r>
              <a:rPr lang="en-US" dirty="0" err="1"/>
              <a:t>coloreaza</a:t>
            </a:r>
            <a:r>
              <a:rPr lang="en-US" dirty="0"/>
              <a:t> in </a:t>
            </a:r>
            <a:r>
              <a:rPr lang="en-US" dirty="0" err="1">
                <a:solidFill>
                  <a:srgbClr val="FF0000"/>
                </a:solidFill>
              </a:rPr>
              <a:t>rosu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Fenolftaleina in </a:t>
            </a:r>
            <a:r>
              <a:rPr lang="en-US" dirty="0" err="1" smtClean="0"/>
              <a:t>mediu</a:t>
            </a:r>
            <a:r>
              <a:rPr lang="en-US" dirty="0" smtClean="0"/>
              <a:t> acid </a:t>
            </a:r>
            <a:r>
              <a:rPr lang="en-US" dirty="0" err="1" smtClean="0"/>
              <a:t>ramane</a:t>
            </a:r>
            <a:endParaRPr lang="en-US" dirty="0" smtClean="0"/>
          </a:p>
          <a:p>
            <a:r>
              <a:rPr lang="en-US" dirty="0" smtClean="0"/>
              <a:t>                            </a:t>
            </a:r>
            <a:r>
              <a:rPr lang="en-US" dirty="0" err="1" smtClean="0"/>
              <a:t>incolora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6619875" y="4746171"/>
            <a:ext cx="914400" cy="143079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4518468" y="2481943"/>
            <a:ext cx="914400" cy="117565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acid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7680"/>
            <a:ext cx="9144000" cy="2542903"/>
          </a:xfrm>
        </p:spPr>
        <p:txBody>
          <a:bodyPr>
            <a:normAutofit fontScale="90000"/>
          </a:bodyPr>
          <a:lstStyle/>
          <a:p>
            <a:r>
              <a:rPr lang="en-US" dirty="0"/>
              <a:t>FISA DE LUCRU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 err="1"/>
              <a:t>Trasaţi</a:t>
            </a:r>
            <a:r>
              <a:rPr lang="en-US" sz="3600" dirty="0"/>
              <a:t> </a:t>
            </a:r>
            <a:r>
              <a:rPr lang="en-US" sz="3600" dirty="0" err="1"/>
              <a:t>liniile</a:t>
            </a:r>
            <a:r>
              <a:rPr lang="en-US" sz="3600" dirty="0"/>
              <a:t> de </a:t>
            </a:r>
            <a:r>
              <a:rPr lang="en-US" sz="3600" dirty="0" err="1"/>
              <a:t>corespondenţă</a:t>
            </a:r>
            <a:r>
              <a:rPr lang="en-US" sz="3600" dirty="0"/>
              <a:t> </a:t>
            </a:r>
            <a:r>
              <a:rPr lang="en-US" sz="3600" dirty="0" err="1"/>
              <a:t>între</a:t>
            </a:r>
            <a:r>
              <a:rPr lang="en-US" sz="3600" dirty="0"/>
              <a:t> </a:t>
            </a:r>
            <a:r>
              <a:rPr lang="en-US" sz="3600" dirty="0" err="1"/>
              <a:t>acizii</a:t>
            </a:r>
            <a:r>
              <a:rPr lang="en-US" sz="3600" dirty="0"/>
              <a:t> din </a:t>
            </a:r>
            <a:r>
              <a:rPr lang="en-US" sz="3600" dirty="0" err="1"/>
              <a:t>coloana</a:t>
            </a:r>
            <a:r>
              <a:rPr lang="en-US" sz="3600" dirty="0"/>
              <a:t> B </a:t>
            </a:r>
            <a:r>
              <a:rPr lang="en-US" sz="3600" dirty="0" err="1"/>
              <a:t>şi</a:t>
            </a:r>
            <a:r>
              <a:rPr lang="en-US" sz="3600" dirty="0"/>
              <a:t> </a:t>
            </a:r>
            <a:r>
              <a:rPr lang="en-US" sz="3600" dirty="0" err="1"/>
              <a:t>categoriile</a:t>
            </a:r>
            <a:r>
              <a:rPr lang="en-US" sz="3600" dirty="0"/>
              <a:t> </a:t>
            </a:r>
            <a:r>
              <a:rPr lang="en-US" sz="3600" dirty="0" err="1"/>
              <a:t>cărora</a:t>
            </a:r>
            <a:r>
              <a:rPr lang="en-US" sz="3600" dirty="0"/>
              <a:t> le </a:t>
            </a:r>
            <a:r>
              <a:rPr lang="en-US" sz="3600" dirty="0" err="1"/>
              <a:t>corespund</a:t>
            </a:r>
            <a:r>
              <a:rPr lang="en-US" sz="3600" dirty="0"/>
              <a:t>, </a:t>
            </a:r>
            <a:r>
              <a:rPr lang="en-US" sz="3600" dirty="0" err="1" smtClean="0"/>
              <a:t>coloanaA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69921"/>
            <a:ext cx="9144000" cy="343117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HIDRACIZI                                                         H2CO3</a:t>
            </a:r>
          </a:p>
          <a:p>
            <a:pPr algn="l"/>
            <a:r>
              <a:rPr lang="en-US" dirty="0" smtClean="0"/>
              <a:t> OXIACIZI                                                           H2S  </a:t>
            </a:r>
          </a:p>
          <a:p>
            <a:pPr algn="l"/>
            <a:r>
              <a:rPr lang="en-US" dirty="0" smtClean="0"/>
              <a:t>                                                                            HNO3</a:t>
            </a:r>
          </a:p>
          <a:p>
            <a:pPr algn="l"/>
            <a:r>
              <a:rPr lang="en-US" dirty="0" err="1" smtClean="0"/>
              <a:t>acizi</a:t>
            </a:r>
            <a:r>
              <a:rPr lang="en-US" dirty="0" smtClean="0"/>
              <a:t> </a:t>
            </a:r>
            <a:r>
              <a:rPr lang="en-US" dirty="0" err="1" smtClean="0"/>
              <a:t>monobazici</a:t>
            </a:r>
            <a:r>
              <a:rPr lang="en-US" dirty="0" smtClean="0"/>
              <a:t>                                              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                                                                             H3PO4</a:t>
            </a:r>
          </a:p>
          <a:p>
            <a:pPr algn="l"/>
            <a:r>
              <a:rPr lang="en-US" dirty="0" err="1" smtClean="0"/>
              <a:t>acizi</a:t>
            </a:r>
            <a:r>
              <a:rPr lang="en-US" dirty="0" smtClean="0"/>
              <a:t> </a:t>
            </a:r>
            <a:r>
              <a:rPr lang="en-US" dirty="0" err="1" smtClean="0"/>
              <a:t>dibazici</a:t>
            </a:r>
            <a:r>
              <a:rPr lang="en-US" dirty="0" smtClean="0"/>
              <a:t>                                                       HI</a:t>
            </a:r>
          </a:p>
          <a:p>
            <a:pPr algn="l"/>
            <a:r>
              <a:rPr lang="en-US" dirty="0" smtClean="0"/>
              <a:t> </a:t>
            </a:r>
            <a:r>
              <a:rPr lang="en-US" dirty="0" err="1" smtClean="0"/>
              <a:t>acizi</a:t>
            </a:r>
            <a:r>
              <a:rPr lang="en-US" dirty="0" smtClean="0"/>
              <a:t> </a:t>
            </a:r>
            <a:r>
              <a:rPr lang="en-US" dirty="0" err="1" smtClean="0"/>
              <a:t>polibazici</a:t>
            </a:r>
            <a:r>
              <a:rPr lang="en-US" smtClean="0"/>
              <a:t>                                                   </a:t>
            </a:r>
            <a:r>
              <a:rPr lang="en-US" dirty="0" smtClean="0"/>
              <a:t>H2SO4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dirty="0" err="1" smtClean="0"/>
              <a:t>Molecula</a:t>
            </a:r>
            <a:r>
              <a:rPr lang="en-US" dirty="0" smtClean="0"/>
              <a:t> </a:t>
            </a:r>
            <a:r>
              <a:rPr lang="en-US" dirty="0"/>
              <a:t>de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2" descr="Imagini pentru proprietatile chimice ale acizilor animatie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476500"/>
            <a:ext cx="3695700" cy="30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ini pentru proprietatile chimice ale acizilor animatie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819275"/>
            <a:ext cx="5781675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 DE ACID CLORHIDRIC</a:t>
            </a:r>
            <a:endParaRPr lang="en-US" dirty="0"/>
          </a:p>
        </p:txBody>
      </p:sp>
      <p:pic>
        <p:nvPicPr>
          <p:cNvPr id="6" name="Picture 2" descr="Imagine similarÄ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69" y="1825625"/>
            <a:ext cx="47064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5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PROPRIETATI FIZICE</a:t>
            </a:r>
            <a:endParaRPr lang="en-US" dirty="0"/>
          </a:p>
        </p:txBody>
      </p:sp>
      <p:pic>
        <p:nvPicPr>
          <p:cNvPr id="4" name="Picture 2" descr="Imagini pentru proprietatile chimice ale acizilor animatie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31" y="1825625"/>
            <a:ext cx="59959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08" y="0"/>
            <a:ext cx="9621456" cy="644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e similarÄ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6" y="251262"/>
            <a:ext cx="108013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REACTIA ACIZILOR CU METALELE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                                                                       </a:t>
            </a:r>
            <a:r>
              <a:rPr lang="en-US" dirty="0" err="1"/>
              <a:t>HCl</a:t>
            </a:r>
            <a:r>
              <a:rPr lang="en-US" dirty="0"/>
              <a:t>         </a:t>
            </a:r>
          </a:p>
          <a:p>
            <a:r>
              <a:rPr lang="en-US" dirty="0"/>
              <a:t>2HCl +Zn = ZnCl</a:t>
            </a:r>
            <a:r>
              <a:rPr lang="en-US" baseline="-25000" dirty="0"/>
              <a:t>2</a:t>
            </a:r>
            <a:r>
              <a:rPr lang="en-US" dirty="0"/>
              <a:t>+ H</a:t>
            </a:r>
            <a:r>
              <a:rPr lang="en-US" baseline="-25000" dirty="0"/>
              <a:t>2</a:t>
            </a:r>
            <a:r>
              <a:rPr lang="en-US" dirty="0"/>
              <a:t>↑                                                      H2</a:t>
            </a:r>
          </a:p>
          <a:p>
            <a:pPr marL="0" indent="0">
              <a:buNone/>
            </a:pPr>
            <a:r>
              <a:rPr lang="en-US" dirty="0"/>
              <a:t> acid               </a:t>
            </a:r>
            <a:r>
              <a:rPr lang="en-US" dirty="0" err="1"/>
              <a:t>clorura</a:t>
            </a:r>
            <a:r>
              <a:rPr lang="en-US" dirty="0"/>
              <a:t> de zinc</a:t>
            </a:r>
          </a:p>
          <a:p>
            <a:pPr marL="0" indent="0">
              <a:buNone/>
            </a:pPr>
            <a:r>
              <a:rPr lang="en-US" dirty="0" err="1"/>
              <a:t>clorhidric</a:t>
            </a:r>
            <a:r>
              <a:rPr lang="en-US" dirty="0"/>
              <a:t>         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+ Zn = ZnSO</a:t>
            </a:r>
            <a:r>
              <a:rPr lang="en-US" baseline="-25000" dirty="0"/>
              <a:t>4</a:t>
            </a:r>
            <a:r>
              <a:rPr lang="en-US" dirty="0"/>
              <a:t> +H</a:t>
            </a:r>
            <a:r>
              <a:rPr lang="en-US" baseline="-25000" dirty="0"/>
              <a:t>2</a:t>
            </a:r>
            <a:r>
              <a:rPr lang="en-US" dirty="0"/>
              <a:t>↑</a:t>
            </a:r>
          </a:p>
          <a:p>
            <a:pPr marL="0" indent="0">
              <a:buNone/>
            </a:pPr>
            <a:r>
              <a:rPr lang="en-US" dirty="0"/>
              <a:t> acid                   </a:t>
            </a:r>
            <a:r>
              <a:rPr lang="en-US" dirty="0" err="1"/>
              <a:t>sulfat</a:t>
            </a:r>
            <a:r>
              <a:rPr lang="en-US" dirty="0"/>
              <a:t> de zinc</a:t>
            </a:r>
          </a:p>
          <a:p>
            <a:pPr marL="0" indent="0">
              <a:buNone/>
            </a:pPr>
            <a:r>
              <a:rPr lang="en-US" dirty="0"/>
              <a:t>Sulfuric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+Cu =CuSO</a:t>
            </a:r>
            <a:r>
              <a:rPr lang="en-US" baseline="-25000" dirty="0"/>
              <a:t>4 </a:t>
            </a:r>
            <a:r>
              <a:rPr lang="en-US" dirty="0"/>
              <a:t>+SO</a:t>
            </a:r>
            <a:r>
              <a:rPr lang="en-US" baseline="-25000" dirty="0"/>
              <a:t>2</a:t>
            </a:r>
            <a:r>
              <a:rPr lang="en-US" dirty="0"/>
              <a:t>↑ +H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HCl</a:t>
            </a:r>
            <a:r>
              <a:rPr lang="en-US" dirty="0"/>
              <a:t> nu </a:t>
            </a:r>
            <a:r>
              <a:rPr lang="en-US" dirty="0" err="1"/>
              <a:t>reactioneaza</a:t>
            </a:r>
            <a:r>
              <a:rPr lang="en-US" dirty="0"/>
              <a:t> cu </a:t>
            </a:r>
            <a:r>
              <a:rPr lang="en-US" dirty="0" err="1"/>
              <a:t>metalul</a:t>
            </a:r>
            <a:r>
              <a:rPr lang="en-US" dirty="0"/>
              <a:t> Cu</a:t>
            </a:r>
          </a:p>
          <a:p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6096001" y="2978330"/>
            <a:ext cx="504824" cy="1715589"/>
          </a:xfrm>
          <a:prstGeom prst="can">
            <a:avLst>
              <a:gd name="adj" fmla="val 4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Zn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>
                <a:solidFill>
                  <a:srgbClr val="00B0F0"/>
                </a:solidFill>
              </a:rPr>
              <a:t>reactia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acizilor</a:t>
            </a:r>
            <a:r>
              <a:rPr lang="en-US" dirty="0">
                <a:solidFill>
                  <a:srgbClr val="00B0F0"/>
                </a:solidFill>
              </a:rPr>
              <a:t> cu </a:t>
            </a:r>
            <a:r>
              <a:rPr lang="en-US" dirty="0" err="1">
                <a:solidFill>
                  <a:srgbClr val="00B0F0"/>
                </a:solidFill>
              </a:rPr>
              <a:t>sarurile</a:t>
            </a:r>
            <a:r>
              <a:rPr lang="en-US" dirty="0">
                <a:solidFill>
                  <a:srgbClr val="00B0F0"/>
                </a:solidFill>
              </a:rPr>
              <a:t>:</a:t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HCl+CaCO</a:t>
            </a:r>
            <a:r>
              <a:rPr lang="en-US" baseline="-25000" dirty="0" smtClean="0"/>
              <a:t>3</a:t>
            </a:r>
            <a:r>
              <a:rPr lang="en-US" dirty="0" smtClean="0"/>
              <a:t>=</a:t>
            </a:r>
            <a:r>
              <a:rPr lang="en-US" dirty="0" err="1" smtClean="0"/>
              <a:t>CaCl</a:t>
            </a:r>
            <a:r>
              <a:rPr lang="en-US" dirty="0" smtClean="0"/>
              <a:t> </a:t>
            </a:r>
            <a:r>
              <a:rPr lang="en-US" baseline="-25000" dirty="0"/>
              <a:t>2</a:t>
            </a:r>
            <a:r>
              <a:rPr lang="en-US" dirty="0"/>
              <a:t>+ CO</a:t>
            </a:r>
            <a:r>
              <a:rPr lang="en-US" baseline="-25000" dirty="0"/>
              <a:t>2</a:t>
            </a:r>
            <a:r>
              <a:rPr lang="en-US" dirty="0"/>
              <a:t>↑+H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0" indent="0">
              <a:buNone/>
            </a:pPr>
            <a:r>
              <a:rPr lang="en-US" dirty="0" smtClean="0"/>
              <a:t>               </a:t>
            </a:r>
            <a:r>
              <a:rPr lang="en-US" dirty="0" err="1" smtClean="0"/>
              <a:t>carbonat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de </a:t>
            </a:r>
            <a:r>
              <a:rPr lang="en-US" dirty="0" err="1" smtClean="0"/>
              <a:t>calciu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+2NaCl=2HCl+Na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err="1" smtClean="0"/>
              <a:t>clorura</a:t>
            </a:r>
            <a:r>
              <a:rPr lang="en-US" dirty="0" smtClean="0"/>
              <a:t> de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dirty="0" err="1" smtClean="0"/>
              <a:t>sodiu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173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Presentation</vt:lpstr>
      <vt:lpstr>PowerPoint Presentation</vt:lpstr>
      <vt:lpstr>FISA DE LUCRU   Trasaţi liniile de corespondenţă între acizii din coloana B şi categoriile cărora le corespund, coloanaA</vt:lpstr>
      <vt:lpstr>                    Molecula de H2SO4 </vt:lpstr>
      <vt:lpstr>MOLECULA DE ACID CLORHIDRIC</vt:lpstr>
      <vt:lpstr>PROPRIETATI FIZICE</vt:lpstr>
      <vt:lpstr>PowerPoint Presentation</vt:lpstr>
      <vt:lpstr>PowerPoint Presentation</vt:lpstr>
      <vt:lpstr>REACTIA ACIZILOR CU METALELE</vt:lpstr>
      <vt:lpstr>-reactia acizilor cu sarurile: </vt:lpstr>
      <vt:lpstr>REACTIA ACIZILOR CU OXIZII ACIZI</vt:lpstr>
      <vt:lpstr>-Reactia acizilor cu bazele=reactie de  Neutralizare </vt:lpstr>
      <vt:lpstr>ACTIUNEA INDICATORILOR ASUPRA ACIZILOR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</dc:creator>
  <cp:lastModifiedBy>eth</cp:lastModifiedBy>
  <cp:revision>12</cp:revision>
  <dcterms:created xsi:type="dcterms:W3CDTF">2020-03-15T11:53:00Z</dcterms:created>
  <dcterms:modified xsi:type="dcterms:W3CDTF">2020-03-15T12:54:31Z</dcterms:modified>
</cp:coreProperties>
</file>