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70" r:id="rId4"/>
    <p:sldId id="259" r:id="rId5"/>
    <p:sldId id="260" r:id="rId6"/>
    <p:sldId id="261" r:id="rId7"/>
    <p:sldId id="262" r:id="rId8"/>
    <p:sldId id="263" r:id="rId9"/>
    <p:sldId id="268" r:id="rId10"/>
    <p:sldId id="265" r:id="rId11"/>
    <p:sldId id="266" r:id="rId12"/>
    <p:sldId id="267" r:id="rId13"/>
    <p:sldId id="264" r:id="rId14"/>
    <p:sldId id="269"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3/16/2020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3/16/2020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3/16/2020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3/16/2020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3/16/2020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3/16/2020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457200"/>
            <a:ext cx="7772400" cy="1470025"/>
          </a:xfrm>
        </p:spPr>
        <p:txBody>
          <a:bodyPr>
            <a:normAutofit/>
          </a:bodyPr>
          <a:lstStyle/>
          <a:p>
            <a:r>
              <a:rPr lang="en-US" dirty="0">
                <a:latin typeface="Lucida Sans Unicode" pitchFamily="34" charset="0"/>
                <a:cs typeface="Lucida Sans Unicode" pitchFamily="34" charset="0"/>
              </a:rPr>
              <a:t>ROLUL FRUCTELOR ȘI LEGUMELOR ÎN ALIMENTAȚIA NOASTRĂ</a:t>
            </a:r>
          </a:p>
        </p:txBody>
      </p:sp>
      <p:sp>
        <p:nvSpPr>
          <p:cNvPr id="3" name="Subtitle 2"/>
          <p:cNvSpPr>
            <a:spLocks noGrp="1"/>
          </p:cNvSpPr>
          <p:nvPr>
            <p:ph type="subTitle" idx="1"/>
          </p:nvPr>
        </p:nvSpPr>
        <p:spPr/>
        <p:txBody>
          <a:bodyPr/>
          <a:lstStyle/>
          <a:p>
            <a:endParaRPr lang="en-US"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09800"/>
            <a:ext cx="63246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946021"/>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endParaRPr lang="en-US" dirty="0"/>
          </a:p>
        </p:txBody>
      </p:sp>
      <p:sp>
        <p:nvSpPr>
          <p:cNvPr id="3" name="Content Placeholder 2"/>
          <p:cNvSpPr>
            <a:spLocks noGrp="1"/>
          </p:cNvSpPr>
          <p:nvPr>
            <p:ph idx="1"/>
          </p:nvPr>
        </p:nvSpPr>
        <p:spPr/>
        <p:txBody>
          <a:bodyPr>
            <a:normAutofit/>
          </a:bodyPr>
          <a:lstStyle/>
          <a:p>
            <a:r>
              <a:rPr lang="vi-VN" sz="2800" b="1" dirty="0">
                <a:cs typeface="Lucida Sans Unicode" pitchFamily="34" charset="0"/>
              </a:rPr>
              <a:t>Morcovii</a:t>
            </a:r>
            <a:r>
              <a:rPr lang="vi-VN" sz="2800" dirty="0">
                <a:cs typeface="Lucida Sans Unicode" pitchFamily="34" charset="0"/>
              </a:rPr>
              <a:t> sunt o sursa bogata de vitamina A si toata lumea stie cât de importanti sunt aceștia pentru vedere. Aceasta leguma este foarte sănătoasa si pentru că printre elementele nutritive esentiale pe care le conține se numără vitamina B, vitamina C, vitamina K, potasiu, magneziu si acid folic</a:t>
            </a:r>
            <a:r>
              <a:rPr lang="vi-VN" dirty="0">
                <a:cs typeface="Lucida Sans Unicode" pitchFamily="34" charset="0"/>
              </a:rPr>
              <a:t>. </a:t>
            </a:r>
            <a:endParaRPr lang="en-US" dirty="0">
              <a:latin typeface="Lucida Sans Unicode" pitchFamily="34" charset="0"/>
              <a:cs typeface="Lucida Sans Unicode"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191000"/>
            <a:ext cx="41910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37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latin typeface="Lucida Sans Unicode" pitchFamily="34" charset="0"/>
                <a:cs typeface="Lucida Sans Unicode" pitchFamily="34" charset="0"/>
              </a:rPr>
              <a:t>Spanacul</a:t>
            </a:r>
            <a:r>
              <a:rPr lang="en-US" b="1"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este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una</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dintre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cele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mai</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bune</a:t>
            </a:r>
            <a:r>
              <a:rPr lang="en-US" dirty="0">
                <a:latin typeface="Lucida Sans Unicode" pitchFamily="34" charset="0"/>
                <a:cs typeface="Lucida Sans Unicode" pitchFamily="34" charset="0"/>
              </a:rPr>
              <a:t> legume cu </a:t>
            </a:r>
            <a:r>
              <a:rPr lang="en-US" dirty="0" err="1">
                <a:latin typeface="Lucida Sans Unicode" pitchFamily="34" charset="0"/>
                <a:cs typeface="Lucida Sans Unicode" pitchFamily="34" charset="0"/>
              </a:rPr>
              <a:t>frunze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verzi</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datorita</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elementelor</a:t>
            </a:r>
            <a:r>
              <a:rPr lang="en-US" dirty="0">
                <a:latin typeface="Lucida Sans Unicode" pitchFamily="34" charset="0"/>
                <a:cs typeface="Lucida Sans Unicode" pitchFamily="34" charset="0"/>
              </a:rPr>
              <a:t> nutritive </a:t>
            </a:r>
            <a:r>
              <a:rPr lang="en-US" dirty="0" err="1">
                <a:latin typeface="Lucida Sans Unicode" pitchFamily="34" charset="0"/>
                <a:cs typeface="Lucida Sans Unicode" pitchFamily="34" charset="0"/>
              </a:rPr>
              <a:t>esentiale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continute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printre</a:t>
            </a:r>
            <a:r>
              <a:rPr lang="en-US" dirty="0">
                <a:latin typeface="Lucida Sans Unicode" pitchFamily="34" charset="0"/>
                <a:cs typeface="Lucida Sans Unicode" pitchFamily="34" charset="0"/>
              </a:rPr>
              <a:t> care </a:t>
            </a:r>
            <a:r>
              <a:rPr lang="en-US" dirty="0" err="1">
                <a:latin typeface="Lucida Sans Unicode" pitchFamily="34" charset="0"/>
                <a:cs typeface="Lucida Sans Unicode" pitchFamily="34" charset="0"/>
              </a:rPr>
              <a:t>fierul</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calciul</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magneziul</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potasiul</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carotenoizii</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si</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vitaminele</a:t>
            </a:r>
            <a:r>
              <a:rPr lang="en-US" dirty="0">
                <a:latin typeface="Lucida Sans Unicode" pitchFamily="34" charset="0"/>
                <a:cs typeface="Lucida Sans Unicode" pitchFamily="34" charset="0"/>
              </a:rPr>
              <a:t> B, C, E </a:t>
            </a:r>
            <a:r>
              <a:rPr lang="en-US" dirty="0" err="1">
                <a:latin typeface="Lucida Sans Unicode" pitchFamily="34" charset="0"/>
                <a:cs typeface="Lucida Sans Unicode" pitchFamily="34" charset="0"/>
              </a:rPr>
              <a:t>si</a:t>
            </a:r>
            <a:r>
              <a:rPr lang="en-US" dirty="0">
                <a:latin typeface="Lucida Sans Unicode" pitchFamily="34" charset="0"/>
                <a:cs typeface="Lucida Sans Unicode" pitchFamily="34" charset="0"/>
              </a:rPr>
              <a:t> K. </a:t>
            </a:r>
            <a:r>
              <a:rPr lang="en-US" dirty="0" err="1">
                <a:latin typeface="Lucida Sans Unicode" pitchFamily="34" charset="0"/>
                <a:cs typeface="Lucida Sans Unicode" pitchFamily="34" charset="0"/>
              </a:rPr>
              <a:t>Spanacul</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este</a:t>
            </a:r>
            <a:r>
              <a:rPr lang="en-US" dirty="0">
                <a:latin typeface="Lucida Sans Unicode" pitchFamily="34" charset="0"/>
                <a:cs typeface="Lucida Sans Unicode" pitchFamily="34" charset="0"/>
              </a:rPr>
              <a:t> bun </a:t>
            </a:r>
            <a:r>
              <a:rPr lang="en-US" dirty="0" err="1">
                <a:latin typeface="Lucida Sans Unicode" pitchFamily="34" charset="0"/>
                <a:cs typeface="Lucida Sans Unicode" pitchFamily="34" charset="0"/>
              </a:rPr>
              <a:t>si</a:t>
            </a:r>
            <a:r>
              <a:rPr lang="en-US" dirty="0">
                <a:latin typeface="Lucida Sans Unicode" pitchFamily="34" charset="0"/>
                <a:cs typeface="Lucida Sans Unicode" pitchFamily="34" charset="0"/>
              </a:rPr>
              <a:t> in </a:t>
            </a:r>
            <a:r>
              <a:rPr lang="en-US" dirty="0" err="1">
                <a:latin typeface="Lucida Sans Unicode" pitchFamily="34" charset="0"/>
                <a:cs typeface="Lucida Sans Unicode" pitchFamily="34" charset="0"/>
              </a:rPr>
              <a:t>cazul</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constipatiei</a:t>
            </a:r>
            <a:r>
              <a:rPr lang="en-US" dirty="0">
                <a:latin typeface="Lucida Sans Unicode" pitchFamily="34" charset="0"/>
                <a:cs typeface="Lucida Sans Unicode" pitchFamily="34" charset="0"/>
              </a:rPr>
              <a: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876800"/>
            <a:ext cx="2466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029200"/>
            <a:ext cx="2743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94368"/>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b="1" dirty="0">
                <a:cs typeface="Lucida Sans Unicode" pitchFamily="34" charset="0"/>
              </a:rPr>
              <a:t>Roșiile</a:t>
            </a:r>
            <a:r>
              <a:rPr lang="vi-VN" dirty="0">
                <a:cs typeface="Lucida Sans Unicode" pitchFamily="34" charset="0"/>
              </a:rPr>
              <a:t> sunt alimentul de bază pentru o salată buna de vară. In plus, sunt si foarte sănătoase. Roșiile contin vitamina C, vitamina K si protejează organismul de cancer.</a:t>
            </a:r>
            <a:endParaRPr lang="en-US" dirty="0">
              <a:latin typeface="Lucida Sans Unicode" pitchFamily="34" charset="0"/>
              <a:cs typeface="Lucida Sans Unicode"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267200"/>
            <a:ext cx="5057774" cy="193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042872"/>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err="1">
                <a:latin typeface="Lucida Sans Unicode" pitchFamily="34" charset="0"/>
                <a:cs typeface="Lucida Sans Unicode" pitchFamily="34" charset="0"/>
              </a:rPr>
              <a:t>Fructele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şi</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legumele</a:t>
            </a:r>
            <a:r>
              <a:rPr lang="en-US" dirty="0">
                <a:latin typeface="Lucida Sans Unicode" pitchFamily="34" charset="0"/>
                <a:cs typeface="Lucida Sans Unicode" pitchFamily="34" charset="0"/>
              </a:rPr>
              <a:t> de </a:t>
            </a:r>
            <a:r>
              <a:rPr lang="en-US" dirty="0" err="1">
                <a:latin typeface="Lucida Sans Unicode" pitchFamily="34" charset="0"/>
                <a:cs typeface="Lucida Sans Unicode" pitchFamily="34" charset="0"/>
              </a:rPr>
              <a:t>culoare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roşie</a:t>
            </a:r>
            <a:r>
              <a:rPr lang="en-US" dirty="0">
                <a:latin typeface="Lucida Sans Unicode" pitchFamily="34" charset="0"/>
                <a:cs typeface="Lucida Sans Unicode" pitchFamily="34" charset="0"/>
              </a:rPr>
              <a:t> – </a:t>
            </a:r>
            <a:r>
              <a:rPr lang="en-US" dirty="0" err="1">
                <a:latin typeface="Lucida Sans Unicode" pitchFamily="34" charset="0"/>
                <a:cs typeface="Lucida Sans Unicode" pitchFamily="34" charset="0"/>
              </a:rPr>
              <a:t>aliatul</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inimii</a:t>
            </a:r>
            <a:r>
              <a:rPr lang="en-US" dirty="0">
                <a:latin typeface="Lucida Sans Unicode" pitchFamily="34" charset="0"/>
                <a:cs typeface="Lucida Sans Unicode" pitchFamily="34" charset="0"/>
              </a:rPr>
              <a:t>! </a:t>
            </a:r>
            <a:endParaRPr lang="ro-RO" dirty="0" smtClean="0">
              <a:latin typeface="Lucida Sans Unicode" pitchFamily="34" charset="0"/>
              <a:cs typeface="Lucida Sans Unicode" pitchFamily="34" charset="0"/>
            </a:endParaRPr>
          </a:p>
          <a:p>
            <a:r>
              <a:rPr lang="vi-VN" dirty="0">
                <a:latin typeface="+mj-lt"/>
                <a:cs typeface="Lucida Sans Unicode" pitchFamily="34" charset="0"/>
              </a:rPr>
              <a:t>Piele şi ochi sănătoşi cu alimentele portocalii şi </a:t>
            </a:r>
            <a:r>
              <a:rPr lang="vi-VN" dirty="0" smtClean="0">
                <a:latin typeface="+mj-lt"/>
                <a:cs typeface="Lucida Sans Unicode" pitchFamily="34" charset="0"/>
              </a:rPr>
              <a:t>galbene</a:t>
            </a:r>
            <a:r>
              <a:rPr lang="ro-RO" dirty="0" smtClean="0">
                <a:latin typeface="Lucida Sans Unicode" pitchFamily="34" charset="0"/>
                <a:cs typeface="Lucida Sans Unicode" pitchFamily="34" charset="0"/>
              </a:rPr>
              <a:t>!</a:t>
            </a:r>
          </a:p>
          <a:p>
            <a:r>
              <a:rPr lang="en-US" dirty="0" err="1">
                <a:latin typeface="Lucida Sans Unicode" pitchFamily="34" charset="0"/>
                <a:cs typeface="Lucida Sans Unicode" pitchFamily="34" charset="0"/>
              </a:rPr>
              <a:t>Combate</a:t>
            </a:r>
            <a:r>
              <a:rPr lang="en-US" dirty="0">
                <a:latin typeface="Lucida Sans Unicode" pitchFamily="34" charset="0"/>
                <a:cs typeface="Lucida Sans Unicode" pitchFamily="34" charset="0"/>
              </a:rPr>
              <a:t> anemia cu </a:t>
            </a:r>
            <a:r>
              <a:rPr lang="en-US" dirty="0" err="1">
                <a:latin typeface="Lucida Sans Unicode" pitchFamily="34" charset="0"/>
                <a:cs typeface="Lucida Sans Unicode" pitchFamily="34" charset="0"/>
              </a:rPr>
              <a:t>alimentele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verzi</a:t>
            </a:r>
            <a:r>
              <a:rPr lang="en-US" dirty="0" smtClean="0">
                <a:latin typeface="Lucida Sans Unicode" pitchFamily="34" charset="0"/>
                <a:cs typeface="Lucida Sans Unicode" pitchFamily="34" charset="0"/>
              </a:rPr>
              <a:t>!</a:t>
            </a:r>
            <a:endParaRPr lang="ro-RO" dirty="0" smtClean="0">
              <a:latin typeface="Lucida Sans Unicode" pitchFamily="34" charset="0"/>
              <a:cs typeface="Lucida Sans Unicode" pitchFamily="34" charset="0"/>
            </a:endParaRPr>
          </a:p>
          <a:p>
            <a:r>
              <a:rPr lang="en-US" dirty="0" err="1">
                <a:latin typeface="Lucida Sans Unicode" pitchFamily="34" charset="0"/>
                <a:cs typeface="Lucida Sans Unicode" pitchFamily="34" charset="0"/>
              </a:rPr>
              <a:t>Fructele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şi</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legumele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albe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scad</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riscul</a:t>
            </a:r>
            <a:r>
              <a:rPr lang="en-US" dirty="0">
                <a:latin typeface="Lucida Sans Unicode" pitchFamily="34" charset="0"/>
                <a:cs typeface="Lucida Sans Unicode" pitchFamily="34" charset="0"/>
              </a:rPr>
              <a:t> de AVC( </a:t>
            </a:r>
            <a:r>
              <a:rPr lang="en-US" dirty="0" smtClean="0">
                <a:latin typeface="Lucida Sans Unicode" pitchFamily="34" charset="0"/>
                <a:cs typeface="Lucida Sans Unicode" pitchFamily="34" charset="0"/>
              </a:rPr>
              <a:t>accident </a:t>
            </a:r>
            <a:r>
              <a:rPr lang="en-US" dirty="0">
                <a:latin typeface="Lucida Sans Unicode" pitchFamily="34" charset="0"/>
                <a:cs typeface="Lucida Sans Unicode" pitchFamily="34" charset="0"/>
              </a:rPr>
              <a:t>vascular cerebral</a:t>
            </a:r>
            <a:r>
              <a:rPr lang="en-US" dirty="0" smtClean="0">
                <a:latin typeface="Lucida Sans Unicode" pitchFamily="34" charset="0"/>
                <a:cs typeface="Lucida Sans Unicode" pitchFamily="34" charset="0"/>
              </a:rPr>
              <a:t>)</a:t>
            </a:r>
            <a:r>
              <a:rPr lang="ro-RO" dirty="0" smtClean="0">
                <a:latin typeface="Lucida Sans Unicode" pitchFamily="34" charset="0"/>
                <a:cs typeface="Lucida Sans Unicode" pitchFamily="34" charset="0"/>
              </a:rPr>
              <a:t>!</a:t>
            </a:r>
            <a:endParaRPr lang="ro-RO" dirty="0">
              <a:latin typeface="Lucida Sans Unicode" pitchFamily="34" charset="0"/>
              <a:cs typeface="Lucida Sans Unicode" pitchFamily="34" charset="0"/>
            </a:endParaRPr>
          </a:p>
          <a:p>
            <a:r>
              <a:rPr lang="en-US" dirty="0" err="1">
                <a:latin typeface="Lucida Sans Unicode" pitchFamily="34" charset="0"/>
                <a:cs typeface="Lucida Sans Unicode" pitchFamily="34" charset="0"/>
              </a:rPr>
              <a:t>Fructele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şi</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legumele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mov</a:t>
            </a:r>
            <a:r>
              <a:rPr lang="en-US" dirty="0">
                <a:latin typeface="Lucida Sans Unicode" pitchFamily="34" charset="0"/>
                <a:cs typeface="Lucida Sans Unicode" pitchFamily="34" charset="0"/>
              </a:rPr>
              <a:t> – </a:t>
            </a:r>
            <a:r>
              <a:rPr lang="en-US" dirty="0" err="1">
                <a:latin typeface="Lucida Sans Unicode" pitchFamily="34" charset="0"/>
                <a:cs typeface="Lucida Sans Unicode" pitchFamily="34" charset="0"/>
              </a:rPr>
              <a:t>izvorul</a:t>
            </a:r>
            <a:r>
              <a:rPr lang="en-US" dirty="0">
                <a:latin typeface="Lucida Sans Unicode" pitchFamily="34" charset="0"/>
                <a:cs typeface="Lucida Sans Unicode" pitchFamily="34" charset="0"/>
              </a:rPr>
              <a:t> de </a:t>
            </a:r>
            <a:r>
              <a:rPr lang="en-US" dirty="0" err="1" smtClean="0">
                <a:latin typeface="Lucida Sans Unicode" pitchFamily="34" charset="0"/>
                <a:cs typeface="Lucida Sans Unicode" pitchFamily="34" charset="0"/>
              </a:rPr>
              <a:t>antioxidanţi</a:t>
            </a:r>
            <a:r>
              <a:rPr lang="ro-RO" dirty="0" smtClean="0">
                <a:latin typeface="Lucida Sans Unicode" pitchFamily="34" charset="0"/>
                <a:cs typeface="Lucida Sans Unicode" pitchFamily="34" charset="0"/>
              </a:rPr>
              <a:t>!</a:t>
            </a:r>
            <a:endParaRPr lang="en-US" dirty="0">
              <a:latin typeface="Lucida Sans Unicode" pitchFamily="34" charset="0"/>
              <a:cs typeface="Lucida Sans Unicode" pitchFamily="34" charset="0"/>
            </a:endParaRPr>
          </a:p>
        </p:txBody>
      </p:sp>
    </p:spTree>
    <p:extLst>
      <p:ext uri="{BB962C8B-B14F-4D97-AF65-F5344CB8AC3E}">
        <p14:creationId xmlns:p14="http://schemas.microsoft.com/office/powerpoint/2010/main" val="2980408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dirty="0"/>
              <a:t>CUM CONSUMĂM LEGUMELE?</a:t>
            </a:r>
            <a:endParaRPr lang="en-US" dirty="0"/>
          </a:p>
        </p:txBody>
      </p:sp>
      <p:sp>
        <p:nvSpPr>
          <p:cNvPr id="3" name="Content Placeholder 2"/>
          <p:cNvSpPr>
            <a:spLocks noGrp="1"/>
          </p:cNvSpPr>
          <p:nvPr>
            <p:ph idx="1"/>
          </p:nvPr>
        </p:nvSpPr>
        <p:spPr/>
        <p:txBody>
          <a:bodyPr>
            <a:normAutofit fontScale="92500" lnSpcReduction="10000"/>
          </a:bodyPr>
          <a:lstStyle/>
          <a:p>
            <a:r>
              <a:rPr lang="vi-VN" dirty="0" smtClean="0">
                <a:cs typeface="Lucida Sans Unicode" pitchFamily="34" charset="0"/>
              </a:rPr>
              <a:t>Se </a:t>
            </a:r>
            <a:r>
              <a:rPr lang="vi-VN" dirty="0">
                <a:cs typeface="Lucida Sans Unicode" pitchFamily="34" charset="0"/>
              </a:rPr>
              <a:t>recomandă ca fructele și legumele să fie consumate crude. Cruditățile constituie cel mai bun tratament de intinerire și înfrumusețare. Se accelerează înnoirea celulelor, pielea redevine elastică.Dispare obezitatea, toxinele sunt eliminate. Alimentele crude hrănesc și vindecă totodată deoarece conțin enzime, izvoare de viață care nu pot fi fabricate.Ele sunt necesare atât pentru cei bolnavi cât și pentru cei sănătoși.</a:t>
            </a:r>
            <a:endParaRPr lang="en-US" dirty="0">
              <a:latin typeface="Lucida Sans Unicode" pitchFamily="34" charset="0"/>
              <a:cs typeface="Lucida Sans Unicode" pitchFamily="34" charset="0"/>
            </a:endParaRPr>
          </a:p>
        </p:txBody>
      </p:sp>
    </p:spTree>
    <p:extLst>
      <p:ext uri="{BB962C8B-B14F-4D97-AF65-F5344CB8AC3E}">
        <p14:creationId xmlns:p14="http://schemas.microsoft.com/office/powerpoint/2010/main" val="191961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RĂSPUNDEȚI LA URMȘTOARELE ÎNTREBĂI</a:t>
            </a:r>
            <a:endParaRPr lang="en-US" dirty="0"/>
          </a:p>
        </p:txBody>
      </p:sp>
      <p:sp>
        <p:nvSpPr>
          <p:cNvPr id="3" name="Content Placeholder 2"/>
          <p:cNvSpPr>
            <a:spLocks noGrp="1"/>
          </p:cNvSpPr>
          <p:nvPr>
            <p:ph idx="1"/>
          </p:nvPr>
        </p:nvSpPr>
        <p:spPr/>
        <p:txBody>
          <a:bodyPr/>
          <a:lstStyle/>
          <a:p>
            <a:r>
              <a:rPr lang="ro-RO" dirty="0" smtClean="0"/>
              <a:t>1. CE SUBSTANȚE IMPORTANTE PENTRU ORGANISM CONȚIN FRUCTELE?</a:t>
            </a:r>
          </a:p>
          <a:p>
            <a:r>
              <a:rPr lang="ro-RO" dirty="0" smtClean="0"/>
              <a:t> DAR LEGUMELE? </a:t>
            </a:r>
          </a:p>
          <a:p>
            <a:r>
              <a:rPr lang="ro-RO" dirty="0" smtClean="0"/>
              <a:t>2.CUM POT FI CONSUMATE ACESTEA?</a:t>
            </a:r>
          </a:p>
          <a:p>
            <a:r>
              <a:rPr lang="ro-RO" smtClean="0"/>
              <a:t>3.EXPLICAȚI IMPORTANȚA USTUROIULUI PENTRU ORGANISM.</a:t>
            </a:r>
            <a:endParaRPr lang="en-US" dirty="0"/>
          </a:p>
        </p:txBody>
      </p:sp>
    </p:spTree>
    <p:extLst>
      <p:ext uri="{BB962C8B-B14F-4D97-AF65-F5344CB8AC3E}">
        <p14:creationId xmlns:p14="http://schemas.microsoft.com/office/powerpoint/2010/main" val="3774457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FRUCTELE</a:t>
            </a:r>
            <a:endParaRPr lang="en-US" dirty="0"/>
          </a:p>
        </p:txBody>
      </p:sp>
      <p:sp>
        <p:nvSpPr>
          <p:cNvPr id="3" name="Content Placeholder 2"/>
          <p:cNvSpPr>
            <a:spLocks noGrp="1"/>
          </p:cNvSpPr>
          <p:nvPr>
            <p:ph idx="1"/>
          </p:nvPr>
        </p:nvSpPr>
        <p:spPr>
          <a:xfrm>
            <a:off x="533400" y="1371600"/>
            <a:ext cx="8229600" cy="4525963"/>
          </a:xfrm>
        </p:spPr>
        <p:txBody>
          <a:bodyPr>
            <a:normAutofit/>
          </a:bodyPr>
          <a:lstStyle/>
          <a:p>
            <a:r>
              <a:rPr lang="vi-VN" sz="2800" dirty="0">
                <a:cs typeface="Lucida Sans Unicode" pitchFamily="34" charset="0"/>
              </a:rPr>
              <a:t>Fructele constituie o sursă importanta de vitamine, minerale și </a:t>
            </a:r>
            <a:r>
              <a:rPr lang="vi-VN" sz="2800" dirty="0" smtClean="0">
                <a:cs typeface="Lucida Sans Unicode" pitchFamily="34" charset="0"/>
              </a:rPr>
              <a:t>antioxidanți</a:t>
            </a:r>
            <a:endParaRPr lang="ro-RO" sz="2800" dirty="0" smtClean="0">
              <a:latin typeface="Lucida Sans Unicode" pitchFamily="34" charset="0"/>
              <a:cs typeface="Lucida Sans Unicode" pitchFamily="34" charset="0"/>
            </a:endParaRPr>
          </a:p>
          <a:p>
            <a:r>
              <a:rPr lang="vi-VN" sz="2800" dirty="0">
                <a:cs typeface="Lucida Sans Unicode" pitchFamily="34" charset="0"/>
              </a:rPr>
              <a:t>Fructele au un conținut mare de glucide simple. Ele sunt cu atât mai dulci cu cât sunt mai coapte.Fructele mai proaspete au un conținut mai mare de apă.</a:t>
            </a:r>
            <a:endParaRPr lang="ro-RO" sz="2800" b="1" dirty="0">
              <a:latin typeface="Lucida Sans Unicode" pitchFamily="34" charset="0"/>
              <a:cs typeface="Lucida Sans Unicode" pitchFamily="34" charset="0"/>
            </a:endParaRPr>
          </a:p>
          <a:p>
            <a:endParaRPr lang="ro-RO" b="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114800"/>
            <a:ext cx="3276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043362"/>
            <a:ext cx="333201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352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b="1" dirty="0" err="1">
                <a:latin typeface="Lucida Sans Unicode" pitchFamily="34" charset="0"/>
                <a:cs typeface="Lucida Sans Unicode" pitchFamily="34" charset="0"/>
              </a:rPr>
              <a:t>Merele</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sunt</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bogate</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în</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vitamine</a:t>
            </a:r>
            <a:r>
              <a:rPr lang="en-US" sz="2800" dirty="0">
                <a:latin typeface="Lucida Sans Unicode" pitchFamily="34" charset="0"/>
                <a:cs typeface="Lucida Sans Unicode" pitchFamily="34" charset="0"/>
              </a:rPr>
              <a:t> C </a:t>
            </a:r>
            <a:r>
              <a:rPr lang="en-US" sz="2800" dirty="0" err="1">
                <a:latin typeface="Lucida Sans Unicode" pitchFamily="34" charset="0"/>
                <a:cs typeface="Lucida Sans Unicode" pitchFamily="34" charset="0"/>
              </a:rPr>
              <a:t>și</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fibre</a:t>
            </a:r>
            <a:r>
              <a:rPr lang="en-US" sz="2800" dirty="0">
                <a:latin typeface="Lucida Sans Unicode" pitchFamily="34" charset="0"/>
                <a:cs typeface="Lucida Sans Unicode" pitchFamily="34" charset="0"/>
              </a:rPr>
              <a:t>. Au </a:t>
            </a:r>
            <a:r>
              <a:rPr lang="en-US" sz="2800" dirty="0" err="1">
                <a:latin typeface="Lucida Sans Unicode" pitchFamily="34" charset="0"/>
                <a:cs typeface="Lucida Sans Unicode" pitchFamily="34" charset="0"/>
              </a:rPr>
              <a:t>rol</a:t>
            </a:r>
            <a:r>
              <a:rPr lang="en-US" sz="2800" dirty="0">
                <a:latin typeface="Lucida Sans Unicode" pitchFamily="34" charset="0"/>
                <a:cs typeface="Lucida Sans Unicode" pitchFamily="34" charset="0"/>
              </a:rPr>
              <a:t> important </a:t>
            </a:r>
            <a:r>
              <a:rPr lang="en-US" sz="2800" dirty="0" err="1">
                <a:latin typeface="Lucida Sans Unicode" pitchFamily="34" charset="0"/>
                <a:cs typeface="Lucida Sans Unicode" pitchFamily="34" charset="0"/>
              </a:rPr>
              <a:t>în</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funcționarea</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sistemului</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imunitar</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digestiv</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inimii</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și</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vaselor</a:t>
            </a:r>
            <a:r>
              <a:rPr lang="en-US" sz="2800" dirty="0">
                <a:latin typeface="Lucida Sans Unicode" pitchFamily="34" charset="0"/>
                <a:cs typeface="Lucida Sans Unicode" pitchFamily="34" charset="0"/>
              </a:rPr>
              <a:t> sanguine, </a:t>
            </a:r>
            <a:r>
              <a:rPr lang="en-US" sz="2800" dirty="0" err="1">
                <a:latin typeface="Lucida Sans Unicode" pitchFamily="34" charset="0"/>
                <a:cs typeface="Lucida Sans Unicode" pitchFamily="34" charset="0"/>
              </a:rPr>
              <a:t>oase</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mușchi</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Conțin</a:t>
            </a:r>
            <a:r>
              <a:rPr lang="en-US" sz="2800" dirty="0">
                <a:latin typeface="Lucida Sans Unicode" pitchFamily="34" charset="0"/>
                <a:cs typeface="Lucida Sans Unicode" pitchFamily="34" charset="0"/>
              </a:rPr>
              <a:t> pectin </a:t>
            </a:r>
            <a:r>
              <a:rPr lang="en-US" sz="2800" dirty="0" err="1">
                <a:latin typeface="Lucida Sans Unicode" pitchFamily="34" charset="0"/>
                <a:cs typeface="Lucida Sans Unicode" pitchFamily="34" charset="0"/>
              </a:rPr>
              <a:t>ce</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scade</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nivelul</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colesterolului</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și</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previne</a:t>
            </a:r>
            <a:r>
              <a:rPr lang="en-US" sz="2800" dirty="0">
                <a:latin typeface="Lucida Sans Unicode" pitchFamily="34" charset="0"/>
                <a:cs typeface="Lucida Sans Unicode" pitchFamily="34" charset="0"/>
              </a:rPr>
              <a:t> </a:t>
            </a:r>
            <a:r>
              <a:rPr lang="en-US" sz="2800" dirty="0" err="1">
                <a:latin typeface="Lucida Sans Unicode" pitchFamily="34" charset="0"/>
                <a:cs typeface="Lucida Sans Unicode" pitchFamily="34" charset="0"/>
              </a:rPr>
              <a:t>cancerul</a:t>
            </a:r>
            <a:r>
              <a:rPr lang="en-US" sz="2800" dirty="0">
                <a:latin typeface="Lucida Sans Unicode" pitchFamily="34" charset="0"/>
                <a:cs typeface="Lucida Sans Unicode" pitchFamily="34" charset="0"/>
              </a:rPr>
              <a:t> de colon.</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191000"/>
            <a:ext cx="35814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609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latin typeface="Lucida Sans Unicode" pitchFamily="34" charset="0"/>
                <a:cs typeface="Lucida Sans Unicode" pitchFamily="34" charset="0"/>
              </a:rPr>
              <a:t>Gutuile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sunt</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pline</a:t>
            </a:r>
            <a:r>
              <a:rPr lang="en-US" dirty="0">
                <a:latin typeface="Lucida Sans Unicode" pitchFamily="34" charset="0"/>
                <a:cs typeface="Lucida Sans Unicode" pitchFamily="34" charset="0"/>
              </a:rPr>
              <a:t> de </a:t>
            </a:r>
            <a:r>
              <a:rPr lang="en-US" dirty="0" err="1">
                <a:latin typeface="Lucida Sans Unicode" pitchFamily="34" charset="0"/>
                <a:cs typeface="Lucida Sans Unicode" pitchFamily="34" charset="0"/>
              </a:rPr>
              <a:t>vitamine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si</a:t>
            </a:r>
            <a:r>
              <a:rPr lang="en-US" dirty="0">
                <a:latin typeface="Lucida Sans Unicode" pitchFamily="34" charset="0"/>
                <a:cs typeface="Lucida Sans Unicode" pitchFamily="34" charset="0"/>
              </a:rPr>
              <a:t> de </a:t>
            </a:r>
            <a:r>
              <a:rPr lang="en-US" dirty="0" err="1">
                <a:latin typeface="Lucida Sans Unicode" pitchFamily="34" charset="0"/>
                <a:cs typeface="Lucida Sans Unicode" pitchFamily="34" charset="0"/>
              </a:rPr>
              <a:t>fibre</a:t>
            </a:r>
            <a:r>
              <a:rPr lang="en-US" dirty="0">
                <a:latin typeface="Lucida Sans Unicode" pitchFamily="34" charset="0"/>
                <a:cs typeface="Lucida Sans Unicode" pitchFamily="34" charset="0"/>
              </a:rPr>
              <a:t>. </a:t>
            </a:r>
            <a:r>
              <a:rPr lang="ro-RO" dirty="0">
                <a:latin typeface="Lucida Sans Unicode" pitchFamily="34" charset="0"/>
                <a:cs typeface="Lucida Sans Unicode" pitchFamily="34" charset="0"/>
              </a:rPr>
              <a:t>D</a:t>
            </a:r>
            <a:r>
              <a:rPr lang="en-US" dirty="0" err="1" smtClean="0">
                <a:latin typeface="Lucida Sans Unicode" pitchFamily="34" charset="0"/>
                <a:cs typeface="Lucida Sans Unicode" pitchFamily="34" charset="0"/>
              </a:rPr>
              <a:t>atorita</a:t>
            </a:r>
            <a:r>
              <a:rPr lang="en-US" dirty="0" smtClean="0">
                <a:latin typeface="Lucida Sans Unicode" pitchFamily="34" charset="0"/>
                <a:cs typeface="Lucida Sans Unicode" pitchFamily="34" charset="0"/>
              </a:rPr>
              <a:t> </a:t>
            </a:r>
            <a:r>
              <a:rPr lang="en-US" dirty="0" err="1">
                <a:latin typeface="Lucida Sans Unicode" pitchFamily="34" charset="0"/>
                <a:cs typeface="Lucida Sans Unicode" pitchFamily="34" charset="0"/>
              </a:rPr>
              <a:t>proprietatilor</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antioxidante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gutuile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ajuta</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organismul</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sa</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lupte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impotriva</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radicalilor</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liberi</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si</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reduc</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riscul</a:t>
            </a:r>
            <a:r>
              <a:rPr lang="en-US" dirty="0">
                <a:latin typeface="Lucida Sans Unicode" pitchFamily="34" charset="0"/>
                <a:cs typeface="Lucida Sans Unicode" pitchFamily="34" charset="0"/>
              </a:rPr>
              <a:t> de cancer.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57600"/>
            <a:ext cx="35052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2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latin typeface="Lucida Sans Unicode" pitchFamily="34" charset="0"/>
                <a:cs typeface="Lucida Sans Unicode" pitchFamily="34" charset="0"/>
              </a:rPr>
              <a:t>Perele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bogate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în</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potasiu</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și</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fibre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Sunt</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importante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pentru</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buna</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funcționare</a:t>
            </a:r>
            <a:r>
              <a:rPr lang="en-US" dirty="0">
                <a:latin typeface="Lucida Sans Unicode" pitchFamily="34" charset="0"/>
                <a:cs typeface="Lucida Sans Unicode" pitchFamily="34" charset="0"/>
              </a:rPr>
              <a:t> a </a:t>
            </a:r>
            <a:r>
              <a:rPr lang="en-US" dirty="0" err="1">
                <a:latin typeface="Lucida Sans Unicode" pitchFamily="34" charset="0"/>
                <a:cs typeface="Lucida Sans Unicode" pitchFamily="34" charset="0"/>
              </a:rPr>
              <a:t>inimii</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și</a:t>
            </a:r>
            <a:r>
              <a:rPr lang="en-US" dirty="0">
                <a:latin typeface="Lucida Sans Unicode" pitchFamily="34" charset="0"/>
                <a:cs typeface="Lucida Sans Unicode" pitchFamily="34" charset="0"/>
              </a:rPr>
              <a:t> </a:t>
            </a:r>
            <a:r>
              <a:rPr lang="en-US" dirty="0" err="1" smtClean="0">
                <a:latin typeface="Lucida Sans Unicode" pitchFamily="34" charset="0"/>
                <a:cs typeface="Lucida Sans Unicode" pitchFamily="34" charset="0"/>
              </a:rPr>
              <a:t>circulației</a:t>
            </a:r>
            <a:r>
              <a:rPr lang="en-US" dirty="0" smtClean="0">
                <a:latin typeface="Lucida Sans Unicode" pitchFamily="34" charset="0"/>
                <a:cs typeface="Lucida Sans Unicode" pitchFamily="34" charset="0"/>
              </a:rPr>
              <a:t> </a:t>
            </a:r>
            <a:r>
              <a:rPr lang="en-US" dirty="0" err="1">
                <a:latin typeface="Lucida Sans Unicode" pitchFamily="34" charset="0"/>
                <a:cs typeface="Lucida Sans Unicode" pitchFamily="34" charset="0"/>
              </a:rPr>
              <a:t>sângelui</a:t>
            </a:r>
            <a:r>
              <a:rPr lang="en-US" dirty="0">
                <a:latin typeface="Lucida Sans Unicode" pitchFamily="34" charset="0"/>
                <a:cs typeface="Lucida Sans Unicode" pitchFamily="34" charset="0"/>
              </a:rPr>
              <a:t>, a </a:t>
            </a:r>
            <a:r>
              <a:rPr lang="en-US" dirty="0" err="1">
                <a:latin typeface="Lucida Sans Unicode" pitchFamily="34" charset="0"/>
                <a:cs typeface="Lucida Sans Unicode" pitchFamily="34" charset="0"/>
              </a:rPr>
              <a:t>sistemului</a:t>
            </a:r>
            <a:r>
              <a:rPr lang="en-US" dirty="0">
                <a:latin typeface="Lucida Sans Unicode" pitchFamily="34" charset="0"/>
                <a:cs typeface="Lucida Sans Unicode" pitchFamily="34" charset="0"/>
              </a:rPr>
              <a:t> </a:t>
            </a:r>
            <a:r>
              <a:rPr lang="en-US" dirty="0" err="1" smtClean="0">
                <a:latin typeface="Lucida Sans Unicode" pitchFamily="34" charset="0"/>
                <a:cs typeface="Lucida Sans Unicode" pitchFamily="34" charset="0"/>
              </a:rPr>
              <a:t>digestiv</a:t>
            </a:r>
            <a:r>
              <a:rPr lang="ro-RO" dirty="0" smtClean="0">
                <a:latin typeface="Lucida Sans Unicode" pitchFamily="34" charset="0"/>
                <a:cs typeface="Lucida Sans Unicode" pitchFamily="34" charset="0"/>
              </a:rPr>
              <a:t>.</a:t>
            </a:r>
            <a:endParaRPr lang="ro-RO" dirty="0">
              <a:latin typeface="Lucida Sans Unicode" pitchFamily="34" charset="0"/>
              <a:cs typeface="Lucida Sans Unicode" pitchFamily="34" charset="0"/>
            </a:endParaRP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352800"/>
            <a:ext cx="43529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702940"/>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latin typeface="Lucida Sans Unicode" pitchFamily="34" charset="0"/>
                <a:cs typeface="Lucida Sans Unicode" pitchFamily="34" charset="0"/>
              </a:rPr>
              <a:t>Prunele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conțin</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potasiu</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fier</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fibre</a:t>
            </a:r>
            <a:r>
              <a:rPr lang="en-US" dirty="0">
                <a:latin typeface="Lucida Sans Unicode" pitchFamily="34" charset="0"/>
                <a:cs typeface="Lucida Sans Unicode" pitchFamily="34" charset="0"/>
              </a:rPr>
              <a:t>. Indicate </a:t>
            </a:r>
            <a:r>
              <a:rPr lang="en-US" dirty="0" err="1">
                <a:latin typeface="Lucida Sans Unicode" pitchFamily="34" charset="0"/>
                <a:cs typeface="Lucida Sans Unicode" pitchFamily="34" charset="0"/>
              </a:rPr>
              <a:t>pentru</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sistemul</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digestiv</a:t>
            </a:r>
            <a:r>
              <a:rPr lang="en-US" dirty="0">
                <a:latin typeface="Lucida Sans Unicode" pitchFamily="34" charset="0"/>
                <a:cs typeface="Lucida Sans Unicode" pitchFamily="34" charset="0"/>
              </a:rPr>
              <a:t>, circulator, </a:t>
            </a:r>
            <a:r>
              <a:rPr lang="en-US" dirty="0" err="1">
                <a:latin typeface="Lucida Sans Unicode" pitchFamily="34" charset="0"/>
                <a:cs typeface="Lucida Sans Unicode" pitchFamily="34" charset="0"/>
              </a:rPr>
              <a:t>nervos</a:t>
            </a:r>
            <a:r>
              <a:rPr lang="en-US" dirty="0">
                <a:latin typeface="Lucida Sans Unicode" pitchFamily="34" charset="0"/>
                <a:cs typeface="Lucida Sans Unicode" pitchFamily="34" charset="0"/>
              </a:rPr>
              <a:t> </a:t>
            </a:r>
            <a:r>
              <a:rPr lang="en-US" b="1" dirty="0">
                <a:latin typeface="Lucida Sans Unicode" pitchFamily="34" charset="0"/>
                <a:cs typeface="Lucida Sans Unicode" pitchFamily="34" charset="0"/>
              </a:rPr>
              <a:t>Grapefruit-</a:t>
            </a:r>
            <a:r>
              <a:rPr lang="en-US" b="1" dirty="0" err="1">
                <a:latin typeface="Lucida Sans Unicode" pitchFamily="34" charset="0"/>
                <a:cs typeface="Lucida Sans Unicode" pitchFamily="34" charset="0"/>
              </a:rPr>
              <a:t>ul</a:t>
            </a:r>
            <a:r>
              <a:rPr lang="en-US" b="1" dirty="0">
                <a:latin typeface="Lucida Sans Unicode" pitchFamily="34" charset="0"/>
                <a:cs typeface="Lucida Sans Unicode" pitchFamily="34" charset="0"/>
              </a:rPr>
              <a:t> </a:t>
            </a:r>
            <a:r>
              <a:rPr lang="en-US" dirty="0">
                <a:latin typeface="Lucida Sans Unicode" pitchFamily="34" charset="0"/>
                <a:cs typeface="Lucida Sans Unicode" pitchFamily="34" charset="0"/>
              </a:rPr>
              <a:t>e </a:t>
            </a:r>
            <a:r>
              <a:rPr lang="en-US" dirty="0" err="1">
                <a:latin typeface="Lucida Sans Unicode" pitchFamily="34" charset="0"/>
                <a:cs typeface="Lucida Sans Unicode" pitchFamily="34" charset="0"/>
              </a:rPr>
              <a:t>bogat</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în</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vitamina</a:t>
            </a:r>
            <a:r>
              <a:rPr lang="en-US" dirty="0">
                <a:latin typeface="Lucida Sans Unicode" pitchFamily="34" charset="0"/>
                <a:cs typeface="Lucida Sans Unicode" pitchFamily="34" charset="0"/>
              </a:rPr>
              <a:t> C </a:t>
            </a:r>
            <a:r>
              <a:rPr lang="en-US" dirty="0" err="1">
                <a:latin typeface="Lucida Sans Unicode" pitchFamily="34" charset="0"/>
                <a:cs typeface="Lucida Sans Unicode" pitchFamily="34" charset="0"/>
              </a:rPr>
              <a:t>și</a:t>
            </a:r>
            <a:r>
              <a:rPr lang="en-US" dirty="0">
                <a:latin typeface="Lucida Sans Unicode" pitchFamily="34" charset="0"/>
                <a:cs typeface="Lucida Sans Unicode" pitchFamily="34" charset="0"/>
              </a:rPr>
              <a:t> in </a:t>
            </a:r>
            <a:r>
              <a:rPr lang="en-US" dirty="0" err="1">
                <a:latin typeface="Lucida Sans Unicode" pitchFamily="34" charset="0"/>
                <a:cs typeface="Lucida Sans Unicode" pitchFamily="34" charset="0"/>
              </a:rPr>
              <a:t>una</a:t>
            </a:r>
            <a:r>
              <a:rPr lang="en-US" dirty="0">
                <a:latin typeface="Lucida Sans Unicode" pitchFamily="34" charset="0"/>
                <a:cs typeface="Lucida Sans Unicode" pitchFamily="34" charset="0"/>
              </a:rPr>
              <a:t> din </a:t>
            </a:r>
            <a:r>
              <a:rPr lang="en-US" dirty="0" err="1">
                <a:latin typeface="Lucida Sans Unicode" pitchFamily="34" charset="0"/>
                <a:cs typeface="Lucida Sans Unicode" pitchFamily="34" charset="0"/>
              </a:rPr>
              <a:t>cele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mai</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importante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clase</a:t>
            </a:r>
            <a:r>
              <a:rPr lang="en-US" dirty="0">
                <a:latin typeface="Lucida Sans Unicode" pitchFamily="34" charset="0"/>
                <a:cs typeface="Lucida Sans Unicode" pitchFamily="34" charset="0"/>
              </a:rPr>
              <a:t> de </a:t>
            </a:r>
            <a:r>
              <a:rPr lang="en-US" dirty="0" err="1">
                <a:latin typeface="Lucida Sans Unicode" pitchFamily="34" charset="0"/>
                <a:cs typeface="Lucida Sans Unicode" pitchFamily="34" charset="0"/>
              </a:rPr>
              <a:t>pigmenți</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ce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previn</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cancerul</a:t>
            </a:r>
            <a:r>
              <a:rPr lang="en-US" dirty="0">
                <a:latin typeface="Lucida Sans Unicode" pitchFamily="34" charset="0"/>
                <a:cs typeface="Lucida Sans Unicode" pitchFamily="34" charset="0"/>
              </a:rPr>
              <a: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127" y="4419600"/>
            <a:ext cx="3886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446424"/>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LEGUMELE</a:t>
            </a:r>
            <a:endParaRPr lang="en-US" dirty="0"/>
          </a:p>
        </p:txBody>
      </p:sp>
      <p:sp>
        <p:nvSpPr>
          <p:cNvPr id="3" name="Content Placeholder 2"/>
          <p:cNvSpPr>
            <a:spLocks noGrp="1"/>
          </p:cNvSpPr>
          <p:nvPr>
            <p:ph idx="1"/>
          </p:nvPr>
        </p:nvSpPr>
        <p:spPr/>
        <p:txBody>
          <a:bodyPr/>
          <a:lstStyle/>
          <a:p>
            <a:r>
              <a:rPr lang="en-US" b="1" dirty="0" err="1">
                <a:latin typeface="Lucida Sans Unicode" pitchFamily="34" charset="0"/>
                <a:cs typeface="Lucida Sans Unicode" pitchFamily="34" charset="0"/>
              </a:rPr>
              <a:t>Legumele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contin</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aproape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toate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elementele</a:t>
            </a:r>
            <a:r>
              <a:rPr lang="en-US" dirty="0">
                <a:latin typeface="Lucida Sans Unicode" pitchFamily="34" charset="0"/>
                <a:cs typeface="Lucida Sans Unicode" pitchFamily="34" charset="0"/>
              </a:rPr>
              <a:t> nutritive de care are </a:t>
            </a:r>
            <a:r>
              <a:rPr lang="en-US" dirty="0" err="1">
                <a:latin typeface="Lucida Sans Unicode" pitchFamily="34" charset="0"/>
                <a:cs typeface="Lucida Sans Unicode" pitchFamily="34" charset="0"/>
              </a:rPr>
              <a:t>nevoie</a:t>
            </a:r>
            <a:r>
              <a:rPr lang="en-US" dirty="0">
                <a:latin typeface="Lucida Sans Unicode" pitchFamily="34" charset="0"/>
                <a:cs typeface="Lucida Sans Unicode" pitchFamily="34" charset="0"/>
              </a:rPr>
              <a:t> </a:t>
            </a:r>
            <a:r>
              <a:rPr lang="en-US" dirty="0" err="1">
                <a:latin typeface="Lucida Sans Unicode" pitchFamily="34" charset="0"/>
                <a:cs typeface="Lucida Sans Unicode" pitchFamily="34" charset="0"/>
              </a:rPr>
              <a:t>organismul</a:t>
            </a:r>
            <a:r>
              <a:rPr lang="en-US" dirty="0">
                <a:latin typeface="Lucida Sans Unicode" pitchFamily="34" charset="0"/>
                <a:cs typeface="Lucida Sans Unicode" pitchFamily="34" charset="0"/>
              </a:rPr>
              <a:t> in </a:t>
            </a:r>
            <a:r>
              <a:rPr lang="en-US" dirty="0" err="1" smtClean="0">
                <a:latin typeface="Lucida Sans Unicode" pitchFamily="34" charset="0"/>
                <a:cs typeface="Lucida Sans Unicode" pitchFamily="34" charset="0"/>
              </a:rPr>
              <a:t>fiecare</a:t>
            </a:r>
            <a:r>
              <a:rPr lang="en-US" dirty="0" smtClean="0">
                <a:latin typeface="Lucida Sans Unicode" pitchFamily="34" charset="0"/>
                <a:cs typeface="Lucida Sans Unicode" pitchFamily="34" charset="0"/>
              </a:rPr>
              <a:t> </a:t>
            </a:r>
            <a:r>
              <a:rPr lang="en-US" dirty="0" err="1">
                <a:latin typeface="Lucida Sans Unicode" pitchFamily="34" charset="0"/>
                <a:cs typeface="Lucida Sans Unicode" pitchFamily="34" charset="0"/>
              </a:rPr>
              <a:t>zi</a:t>
            </a:r>
            <a:r>
              <a:rPr lang="en-US" dirty="0" smtClean="0">
                <a:latin typeface="Lucida Sans Unicode" pitchFamily="34" charset="0"/>
                <a:cs typeface="Lucida Sans Unicode" pitchFamily="34" charset="0"/>
              </a:rPr>
              <a:t>.</a:t>
            </a:r>
            <a:endParaRPr lang="ro-RO" dirty="0" smtClean="0">
              <a:latin typeface="Lucida Sans Unicode" pitchFamily="34" charset="0"/>
              <a:cs typeface="Lucida Sans Unicode" pitchFamily="34" charset="0"/>
            </a:endParaRPr>
          </a:p>
          <a:p>
            <a:r>
              <a:rPr lang="vi-VN" dirty="0">
                <a:cs typeface="Lucida Sans Unicode" pitchFamily="34" charset="0"/>
              </a:rPr>
              <a:t>Vitamina C se gaseste mai ales in frunzele verzi cum sunt cele de patrunjel, leustean, mărar, telina, spanac, stevie, dar si in ardei, ceapa verde, </a:t>
            </a:r>
            <a:r>
              <a:rPr lang="vi-VN" dirty="0" smtClean="0">
                <a:cs typeface="Lucida Sans Unicode" pitchFamily="34" charset="0"/>
              </a:rPr>
              <a:t>cartofi</a:t>
            </a:r>
            <a:r>
              <a:rPr lang="ro-RO" dirty="0" smtClean="0">
                <a:latin typeface="Lucida Sans Unicode" pitchFamily="34" charset="0"/>
                <a:cs typeface="Lucida Sans Unicode" pitchFamily="34" charset="0"/>
              </a:rPr>
              <a:t>.</a:t>
            </a:r>
            <a:endParaRPr lang="en-US" dirty="0">
              <a:latin typeface="Lucida Sans Unicode" pitchFamily="34" charset="0"/>
              <a:cs typeface="Lucida Sans Unicode" pitchFamily="34" charset="0"/>
            </a:endParaRPr>
          </a:p>
        </p:txBody>
      </p:sp>
    </p:spTree>
    <p:extLst>
      <p:ext uri="{BB962C8B-B14F-4D97-AF65-F5344CB8AC3E}">
        <p14:creationId xmlns:p14="http://schemas.microsoft.com/office/powerpoint/2010/main" val="3549740371"/>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vi-VN" sz="2800" b="1" dirty="0">
                <a:cs typeface="Lucida Sans Unicode" pitchFamily="34" charset="0"/>
              </a:rPr>
              <a:t>Broccoli </a:t>
            </a:r>
            <a:r>
              <a:rPr lang="vi-VN" sz="2800" dirty="0">
                <a:cs typeface="Lucida Sans Unicode" pitchFamily="34" charset="0"/>
              </a:rPr>
              <a:t>este o legumă foarte importantă deoarece protejeaza organismul de cancer. Aceasta legumă contine, de asemenea, elemente nutritive esentiale, precum vitamina C, vitamic K, acid folic, potasiu, calciu si fier. Broccoli este esential si pentru stimularea imunității.</a:t>
            </a:r>
            <a:endParaRPr lang="en-US" sz="2800" dirty="0">
              <a:latin typeface="Lucida Sans Unicode" pitchFamily="34" charset="0"/>
              <a:cs typeface="Lucida Sans Unicode" pitchFamily="34" charset="0"/>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267200"/>
            <a:ext cx="3962400" cy="215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846408"/>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3886200" cy="3162300"/>
          </a:xfrm>
        </p:spPr>
        <p:txBody>
          <a:bodyPr>
            <a:normAutofit fontScale="92500" lnSpcReduction="20000"/>
          </a:bodyPr>
          <a:lstStyle/>
          <a:p>
            <a:r>
              <a:rPr lang="vi-VN" b="1" dirty="0">
                <a:cs typeface="Lucida Sans Unicode" pitchFamily="34" charset="0"/>
              </a:rPr>
              <a:t>Usturoiul</a:t>
            </a:r>
            <a:r>
              <a:rPr lang="vi-VN" dirty="0">
                <a:cs typeface="Lucida Sans Unicode" pitchFamily="34" charset="0"/>
              </a:rPr>
              <a:t> bogat în alicină, indicat pentru sistemul imunitar, sistemul digestiv, piele, păr, ochi, sistemul respirator, sistemul circulator.</a:t>
            </a:r>
            <a:endParaRPr lang="en-US" dirty="0">
              <a:latin typeface="Lucida Sans Unicode" pitchFamily="34" charset="0"/>
              <a:cs typeface="Lucida Sans Unicode"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709" y="1371600"/>
            <a:ext cx="3505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584" y="3719945"/>
            <a:ext cx="41243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916340"/>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48</TotalTime>
  <Words>581</Words>
  <Application>Microsoft Office PowerPoint</Application>
  <PresentationFormat>On-screen Show (4:3)</PresentationFormat>
  <Paragraphs>28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Trek</vt:lpstr>
      <vt:lpstr>ROLUL FRUCTELOR ȘI LEGUMELOR ÎN ALIMENTAȚIA NOASTRĂ</vt:lpstr>
      <vt:lpstr>FRUCTELE</vt:lpstr>
      <vt:lpstr>PowerPoint Presentation</vt:lpstr>
      <vt:lpstr>PowerPoint Presentation</vt:lpstr>
      <vt:lpstr>PowerPoint Presentation</vt:lpstr>
      <vt:lpstr>PowerPoint Presentation</vt:lpstr>
      <vt:lpstr>LEGUMELE</vt:lpstr>
      <vt:lpstr>PowerPoint Presentation</vt:lpstr>
      <vt:lpstr>PowerPoint Presentation</vt:lpstr>
      <vt:lpstr>PowerPoint Presentation</vt:lpstr>
      <vt:lpstr>PowerPoint Presentation</vt:lpstr>
      <vt:lpstr>PowerPoint Presentation</vt:lpstr>
      <vt:lpstr>PowerPoint Presentation</vt:lpstr>
      <vt:lpstr>CUM CONSUMĂM LEGUMELE?</vt:lpstr>
      <vt:lpstr>RĂSPUNDEȚI LA URMȘTOARELE ÎNTREBĂI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ROLUL FRUCTELOR ȘI LEGUMELOR ÎN ALIMENTAȚIA NOASTRĂ</dc:title>
  <dc:creator>Anda</dc:creator>
  <cp:lastModifiedBy>Anda</cp:lastModifiedBy>
  <cp:revision>7</cp:revision>
  <dcterms:created xsi:type="dcterms:W3CDTF">2006-08-16T00:00:00Z</dcterms:created>
  <dcterms:modified xsi:type="dcterms:W3CDTF">2020-03-16T10:27:30Z</dcterms:modified>
</cp:coreProperties>
</file>